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25"/>
  </p:notesMasterIdLst>
  <p:sldIdLst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353" r:id="rId14"/>
    <p:sldId id="299" r:id="rId15"/>
    <p:sldId id="354" r:id="rId16"/>
    <p:sldId id="300" r:id="rId17"/>
    <p:sldId id="301" r:id="rId18"/>
    <p:sldId id="355" r:id="rId19"/>
    <p:sldId id="302" r:id="rId20"/>
    <p:sldId id="303" r:id="rId21"/>
    <p:sldId id="304" r:id="rId22"/>
    <p:sldId id="305" r:id="rId23"/>
    <p:sldId id="352" r:id="rId24"/>
  </p:sldIdLst>
  <p:sldSz cx="9144000" cy="5143500" type="screen16x9"/>
  <p:notesSz cx="6858000" cy="9144000"/>
  <p:embeddedFontLst>
    <p:embeddedFont>
      <p:font typeface="Coming Soon" panose="020B0604020202020204" charset="0"/>
      <p:regular r:id="rId26"/>
    </p:embeddedFont>
    <p:embeddedFont>
      <p:font typeface="Proxima Nova" panose="020B060402020202020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48753D-3C26-40F4-BC6C-DE55D5AE2D82}">
  <a:tblStyle styleId="{D248753D-3C26-40F4-BC6C-DE55D5AE2D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243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1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font" Target="fonts/font3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601920dc65_0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601920dc65_0_4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63a0eb5dba_6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63a0eb5dba_6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63a0eb5dba_6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63a0eb5dba_6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882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63a0eb5dba_6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63a0eb5dba_6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63a0eb5dba_6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63a0eb5dba_6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9279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63a0eb5dba_6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63a0eb5dba_6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63a0eb5dba_6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8" name="Google Shape;658;g63a0eb5dba_6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63a0eb5dba_6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8" name="Google Shape;658;g63a0eb5dba_6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230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g63a0eb5dba_6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0" name="Google Shape;680;g63a0eb5dba_6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601920dc65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" name="Google Shape;694;g601920dc65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g601920dc65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8" name="Google Shape;698;g601920dc65_0_4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601920dc65_0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601920dc65_0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g601920dc65_0_7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4" name="Google Shape;704;g601920dc65_0_7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6ae37055f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6ae37055f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601920dc65_0_4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601920dc65_0_4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601920dc65_0_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601920dc65_0_4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63a0eb5dba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63a0eb5dba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63a0eb5dba_6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63a0eb5dba_6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63a0eb5dba_6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63a0eb5dba_6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63a0eb5dba_6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63a0eb5dba_6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63a0eb5dba_6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63a0eb5dba_6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ADBC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Proxima Nova"/>
              <a:buNone/>
              <a:defRPr sz="3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0" y="2285400"/>
            <a:ext cx="9144000" cy="572700"/>
          </a:xfrm>
          <a:prstGeom prst="rect">
            <a:avLst/>
          </a:prstGeom>
          <a:solidFill>
            <a:srgbClr val="00ADBC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roxima Nova"/>
              <a:buNone/>
              <a:defRPr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ADBC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Proxima Nova"/>
              <a:buNone/>
              <a:defRPr sz="3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0" name="Google Shape;110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>
            <a:spLocks noGrp="1"/>
          </p:cNvSpPr>
          <p:nvPr>
            <p:ph type="title"/>
          </p:nvPr>
        </p:nvSpPr>
        <p:spPr>
          <a:xfrm>
            <a:off x="0" y="2285400"/>
            <a:ext cx="9144000" cy="572700"/>
          </a:xfrm>
          <a:prstGeom prst="rect">
            <a:avLst/>
          </a:prstGeom>
          <a:solidFill>
            <a:srgbClr val="00ADBC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roxima Nova"/>
              <a:buNone/>
              <a:defRPr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6" name="Google Shape;116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17" name="Google Shape;117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4" name="Google Shape;124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5" name="Google Shape;125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6" name="Google Shape;126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29" name="Google Shape;129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2" name="Google Shape;132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3" name="Google Shape;133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70"/>
          <p:cNvSpPr txBox="1"/>
          <p:nvPr/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Unit 6 - Lesson 3</a:t>
            </a:r>
            <a:endParaRPr sz="3600" b="1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Unreasonable Time</a:t>
            </a:r>
            <a:endParaRPr sz="3600" b="1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79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599" name="Google Shape;599;p79"/>
          <p:cNvGraphicFramePr/>
          <p:nvPr>
            <p:extLst>
              <p:ext uri="{D42A27DB-BD31-4B8C-83A1-F6EECF244321}">
                <p14:modId xmlns:p14="http://schemas.microsoft.com/office/powerpoint/2010/main" val="961058206"/>
              </p:ext>
            </p:extLst>
          </p:nvPr>
        </p:nvGraphicFramePr>
        <p:xfrm>
          <a:off x="248400" y="436600"/>
          <a:ext cx="2378125" cy="4542235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1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A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00" name="Google Shape;600;p79"/>
          <p:cNvCxnSpPr/>
          <p:nvPr/>
        </p:nvCxnSpPr>
        <p:spPr>
          <a:xfrm>
            <a:off x="3565550" y="1222938"/>
            <a:ext cx="0" cy="256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2" name="Google Shape;602;p79"/>
          <p:cNvSpPr txBox="1"/>
          <p:nvPr/>
        </p:nvSpPr>
        <p:spPr>
          <a:xfrm>
            <a:off x="3595975" y="3858888"/>
            <a:ext cx="2533800" cy="2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1  2  3  4  5  6  7  8  9  10</a:t>
            </a:r>
            <a:endParaRPr/>
          </a:p>
        </p:txBody>
      </p:sp>
      <p:sp>
        <p:nvSpPr>
          <p:cNvPr id="603" name="Google Shape;603;p79"/>
          <p:cNvSpPr txBox="1"/>
          <p:nvPr/>
        </p:nvSpPr>
        <p:spPr>
          <a:xfrm>
            <a:off x="3124500" y="1172163"/>
            <a:ext cx="441000" cy="24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10  9  8  7  6  5  4  3  2  1</a:t>
            </a:r>
            <a:endParaRPr/>
          </a:p>
        </p:txBody>
      </p:sp>
      <p:sp>
        <p:nvSpPr>
          <p:cNvPr id="604" name="Google Shape;604;p79"/>
          <p:cNvSpPr txBox="1"/>
          <p:nvPr/>
        </p:nvSpPr>
        <p:spPr>
          <a:xfrm>
            <a:off x="4393850" y="42285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5" name="Google Shape;605;p79"/>
          <p:cNvSpPr txBox="1"/>
          <p:nvPr/>
        </p:nvSpPr>
        <p:spPr>
          <a:xfrm rot="-5400000">
            <a:off x="2519250" y="219390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8" name="Google Shape;608;p79"/>
          <p:cNvSpPr txBox="1"/>
          <p:nvPr/>
        </p:nvSpPr>
        <p:spPr>
          <a:xfrm>
            <a:off x="3495300" y="436600"/>
            <a:ext cx="5268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Pair raffle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79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599" name="Google Shape;599;p79"/>
          <p:cNvGraphicFramePr/>
          <p:nvPr/>
        </p:nvGraphicFramePr>
        <p:xfrm>
          <a:off x="248400" y="436600"/>
          <a:ext cx="2378125" cy="4542235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1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A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6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28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00" name="Google Shape;600;p79"/>
          <p:cNvCxnSpPr/>
          <p:nvPr/>
        </p:nvCxnSpPr>
        <p:spPr>
          <a:xfrm>
            <a:off x="3565550" y="1222938"/>
            <a:ext cx="0" cy="256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2" name="Google Shape;602;p79"/>
          <p:cNvSpPr txBox="1"/>
          <p:nvPr/>
        </p:nvSpPr>
        <p:spPr>
          <a:xfrm>
            <a:off x="3595975" y="3858888"/>
            <a:ext cx="2533800" cy="2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1  2  3  4  5  6  7  8  9  10</a:t>
            </a:r>
            <a:endParaRPr/>
          </a:p>
        </p:txBody>
      </p:sp>
      <p:sp>
        <p:nvSpPr>
          <p:cNvPr id="603" name="Google Shape;603;p79"/>
          <p:cNvSpPr txBox="1"/>
          <p:nvPr/>
        </p:nvSpPr>
        <p:spPr>
          <a:xfrm>
            <a:off x="3124500" y="1172163"/>
            <a:ext cx="441000" cy="24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10  9  8  7  6  5  4  3  2  1</a:t>
            </a:r>
            <a:endParaRPr/>
          </a:p>
        </p:txBody>
      </p:sp>
      <p:sp>
        <p:nvSpPr>
          <p:cNvPr id="604" name="Google Shape;604;p79"/>
          <p:cNvSpPr txBox="1"/>
          <p:nvPr/>
        </p:nvSpPr>
        <p:spPr>
          <a:xfrm>
            <a:off x="4393850" y="42285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5" name="Google Shape;605;p79"/>
          <p:cNvSpPr txBox="1"/>
          <p:nvPr/>
        </p:nvSpPr>
        <p:spPr>
          <a:xfrm rot="-5400000">
            <a:off x="2519250" y="219390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6" name="Google Shape;606;p79"/>
          <p:cNvSpPr/>
          <p:nvPr/>
        </p:nvSpPr>
        <p:spPr>
          <a:xfrm>
            <a:off x="3564700" y="1346225"/>
            <a:ext cx="1009675" cy="2443725"/>
          </a:xfrm>
          <a:custGeom>
            <a:avLst/>
            <a:gdLst/>
            <a:ahLst/>
            <a:cxnLst/>
            <a:rect l="l" t="t" r="r" b="b"/>
            <a:pathLst>
              <a:path w="40387" h="97749" extrusionOk="0">
                <a:moveTo>
                  <a:pt x="0" y="97749"/>
                </a:moveTo>
                <a:cubicBezTo>
                  <a:pt x="3658" y="94335"/>
                  <a:pt x="16292" y="86287"/>
                  <a:pt x="21950" y="77263"/>
                </a:cubicBezTo>
                <a:cubicBezTo>
                  <a:pt x="27608" y="68239"/>
                  <a:pt x="30876" y="56484"/>
                  <a:pt x="33949" y="43607"/>
                </a:cubicBezTo>
                <a:cubicBezTo>
                  <a:pt x="37022" y="30730"/>
                  <a:pt x="39314" y="7268"/>
                  <a:pt x="40387" y="0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7" name="Google Shape;607;p79"/>
          <p:cNvSpPr txBox="1"/>
          <p:nvPr/>
        </p:nvSpPr>
        <p:spPr>
          <a:xfrm>
            <a:off x="6394625" y="955250"/>
            <a:ext cx="2533800" cy="2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 exact formula for this relationship is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(n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2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- n)/2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don’t need to know that formula, but you should know that because of the “n-squared” term the graph curves up.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Any algorithm whose efficiency includes an n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2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, n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3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, n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4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… is called </a:t>
            </a: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polynomial.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08" name="Google Shape;608;p79"/>
          <p:cNvSpPr txBox="1"/>
          <p:nvPr/>
        </p:nvSpPr>
        <p:spPr>
          <a:xfrm>
            <a:off x="3495300" y="436600"/>
            <a:ext cx="5268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Pair raffle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5819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80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614" name="Google Shape;614;p80"/>
          <p:cNvGraphicFramePr/>
          <p:nvPr>
            <p:extLst>
              <p:ext uri="{D42A27DB-BD31-4B8C-83A1-F6EECF244321}">
                <p14:modId xmlns:p14="http://schemas.microsoft.com/office/powerpoint/2010/main" val="1953057417"/>
              </p:ext>
            </p:extLst>
          </p:nvPr>
        </p:nvGraphicFramePr>
        <p:xfrm>
          <a:off x="472550" y="472075"/>
          <a:ext cx="2378125" cy="4542235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1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A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15" name="Google Shape;615;p80"/>
          <p:cNvCxnSpPr/>
          <p:nvPr/>
        </p:nvCxnSpPr>
        <p:spPr>
          <a:xfrm>
            <a:off x="3717950" y="1222938"/>
            <a:ext cx="0" cy="256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7" name="Google Shape;617;p80"/>
          <p:cNvSpPr txBox="1"/>
          <p:nvPr/>
        </p:nvSpPr>
        <p:spPr>
          <a:xfrm>
            <a:off x="3748375" y="3858888"/>
            <a:ext cx="2533800" cy="2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1  2  3  4  5  6  7  8  9  10</a:t>
            </a:r>
            <a:endParaRPr/>
          </a:p>
        </p:txBody>
      </p:sp>
      <p:sp>
        <p:nvSpPr>
          <p:cNvPr id="618" name="Google Shape;618;p80"/>
          <p:cNvSpPr txBox="1"/>
          <p:nvPr/>
        </p:nvSpPr>
        <p:spPr>
          <a:xfrm>
            <a:off x="3276900" y="1172163"/>
            <a:ext cx="441000" cy="24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10  9  8  7  6  5  4  3  2  1</a:t>
            </a:r>
            <a:endParaRPr/>
          </a:p>
        </p:txBody>
      </p:sp>
      <p:sp>
        <p:nvSpPr>
          <p:cNvPr id="619" name="Google Shape;619;p80"/>
          <p:cNvSpPr txBox="1"/>
          <p:nvPr/>
        </p:nvSpPr>
        <p:spPr>
          <a:xfrm>
            <a:off x="4546250" y="42285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20" name="Google Shape;620;p80"/>
          <p:cNvSpPr txBox="1"/>
          <p:nvPr/>
        </p:nvSpPr>
        <p:spPr>
          <a:xfrm rot="-5400000">
            <a:off x="2671650" y="219390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23" name="Google Shape;623;p80"/>
          <p:cNvSpPr txBox="1"/>
          <p:nvPr/>
        </p:nvSpPr>
        <p:spPr>
          <a:xfrm>
            <a:off x="3495300" y="436600"/>
            <a:ext cx="5268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Group raffle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80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614" name="Google Shape;614;p80"/>
          <p:cNvGraphicFramePr/>
          <p:nvPr/>
        </p:nvGraphicFramePr>
        <p:xfrm>
          <a:off x="472550" y="472075"/>
          <a:ext cx="2378125" cy="4542235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1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A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15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31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</a:t>
                      </a:r>
                      <a:endParaRPr sz="3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dirty="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255</a:t>
                      </a:r>
                      <a:endParaRPr sz="3000" dirty="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15" name="Google Shape;615;p80"/>
          <p:cNvCxnSpPr/>
          <p:nvPr/>
        </p:nvCxnSpPr>
        <p:spPr>
          <a:xfrm>
            <a:off x="3717950" y="1222938"/>
            <a:ext cx="0" cy="256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7" name="Google Shape;617;p80"/>
          <p:cNvSpPr txBox="1"/>
          <p:nvPr/>
        </p:nvSpPr>
        <p:spPr>
          <a:xfrm>
            <a:off x="3748375" y="3858888"/>
            <a:ext cx="2533800" cy="2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1  2  3  4  5  6  7  8  9  10</a:t>
            </a:r>
            <a:endParaRPr/>
          </a:p>
        </p:txBody>
      </p:sp>
      <p:sp>
        <p:nvSpPr>
          <p:cNvPr id="618" name="Google Shape;618;p80"/>
          <p:cNvSpPr txBox="1"/>
          <p:nvPr/>
        </p:nvSpPr>
        <p:spPr>
          <a:xfrm>
            <a:off x="3276900" y="1172163"/>
            <a:ext cx="441000" cy="24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10  9  8  7  6  5  4  3  2  1</a:t>
            </a:r>
            <a:endParaRPr/>
          </a:p>
        </p:txBody>
      </p:sp>
      <p:sp>
        <p:nvSpPr>
          <p:cNvPr id="619" name="Google Shape;619;p80"/>
          <p:cNvSpPr txBox="1"/>
          <p:nvPr/>
        </p:nvSpPr>
        <p:spPr>
          <a:xfrm>
            <a:off x="4546250" y="42285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20" name="Google Shape;620;p80"/>
          <p:cNvSpPr txBox="1"/>
          <p:nvPr/>
        </p:nvSpPr>
        <p:spPr>
          <a:xfrm rot="-5400000">
            <a:off x="2671650" y="219390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21" name="Google Shape;621;p80"/>
          <p:cNvSpPr/>
          <p:nvPr/>
        </p:nvSpPr>
        <p:spPr>
          <a:xfrm>
            <a:off x="3717100" y="1130850"/>
            <a:ext cx="541425" cy="2641275"/>
          </a:xfrm>
          <a:custGeom>
            <a:avLst/>
            <a:gdLst/>
            <a:ahLst/>
            <a:cxnLst/>
            <a:rect l="l" t="t" r="r" b="b"/>
            <a:pathLst>
              <a:path w="21657" h="105651" extrusionOk="0">
                <a:moveTo>
                  <a:pt x="0" y="105651"/>
                </a:moveTo>
                <a:cubicBezTo>
                  <a:pt x="1268" y="103797"/>
                  <a:pt x="5512" y="99407"/>
                  <a:pt x="7609" y="94529"/>
                </a:cubicBezTo>
                <a:cubicBezTo>
                  <a:pt x="9707" y="89651"/>
                  <a:pt x="10829" y="84921"/>
                  <a:pt x="12585" y="76385"/>
                </a:cubicBezTo>
                <a:cubicBezTo>
                  <a:pt x="14341" y="67849"/>
                  <a:pt x="16633" y="56045"/>
                  <a:pt x="18145" y="43314"/>
                </a:cubicBezTo>
                <a:cubicBezTo>
                  <a:pt x="19657" y="30583"/>
                  <a:pt x="21072" y="7219"/>
                  <a:pt x="21657" y="0"/>
                </a:cubicBezTo>
              </a:path>
            </a:pathLst>
          </a:custGeom>
          <a:noFill/>
          <a:ln w="76200" cap="flat" cmpd="sng">
            <a:solidFill>
              <a:srgbClr val="DF544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2" name="Google Shape;622;p80"/>
          <p:cNvSpPr txBox="1"/>
          <p:nvPr/>
        </p:nvSpPr>
        <p:spPr>
          <a:xfrm>
            <a:off x="6394625" y="955250"/>
            <a:ext cx="2533800" cy="2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 exact formula for this relationship is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(2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n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) - 1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don’t need to know that formula, but you should know that because of the “2 to the n” term the graph curves up very quickly.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Any algorithm whose efficiency includes an 2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n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, 3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n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, 4</a:t>
            </a:r>
            <a:r>
              <a:rPr lang="en" baseline="30000">
                <a:latin typeface="Proxima Nova"/>
                <a:ea typeface="Proxima Nova"/>
                <a:cs typeface="Proxima Nova"/>
                <a:sym typeface="Proxima Nova"/>
              </a:rPr>
              <a:t>n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… is called </a:t>
            </a: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exponential.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23" name="Google Shape;623;p80"/>
          <p:cNvSpPr txBox="1"/>
          <p:nvPr/>
        </p:nvSpPr>
        <p:spPr>
          <a:xfrm>
            <a:off x="3495300" y="436600"/>
            <a:ext cx="5268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Group raffle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069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1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2 - Activity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29" name="Google Shape;629;p81"/>
          <p:cNvSpPr txBox="1"/>
          <p:nvPr/>
        </p:nvSpPr>
        <p:spPr>
          <a:xfrm>
            <a:off x="1337775" y="430775"/>
            <a:ext cx="45720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There's another way of thinking about this.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aphicFrame>
        <p:nvGraphicFramePr>
          <p:cNvPr id="630" name="Google Shape;630;p81"/>
          <p:cNvGraphicFramePr/>
          <p:nvPr/>
        </p:nvGraphicFramePr>
        <p:xfrm>
          <a:off x="1631300" y="1159950"/>
          <a:ext cx="2378125" cy="3787560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17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2400">
                        <a:solidFill>
                          <a:srgbClr val="FFFFFF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>
                    <a:solidFill>
                      <a:srgbClr val="00A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15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31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255</a:t>
                      </a:r>
                      <a:endParaRPr sz="20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1" name="Google Shape;631;p81"/>
          <p:cNvSpPr/>
          <p:nvPr/>
        </p:nvSpPr>
        <p:spPr>
          <a:xfrm>
            <a:off x="7091425" y="1332700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81"/>
          <p:cNvSpPr/>
          <p:nvPr/>
        </p:nvSpPr>
        <p:spPr>
          <a:xfrm>
            <a:off x="7091425" y="1392925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33" name="Google Shape;633;p81"/>
          <p:cNvSpPr txBox="1"/>
          <p:nvPr/>
        </p:nvSpPr>
        <p:spPr>
          <a:xfrm>
            <a:off x="4729050" y="942713"/>
            <a:ext cx="4296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 number of checks is the largest number you can make with that many bits.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34" name="Google Shape;634;p81"/>
          <p:cNvSpPr/>
          <p:nvPr/>
        </p:nvSpPr>
        <p:spPr>
          <a:xfrm>
            <a:off x="6941225" y="3192575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81"/>
          <p:cNvSpPr/>
          <p:nvPr/>
        </p:nvSpPr>
        <p:spPr>
          <a:xfrm>
            <a:off x="6941225" y="3252800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36" name="Google Shape;636;p81"/>
          <p:cNvSpPr/>
          <p:nvPr/>
        </p:nvSpPr>
        <p:spPr>
          <a:xfrm>
            <a:off x="6449275" y="3192575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81"/>
          <p:cNvSpPr/>
          <p:nvPr/>
        </p:nvSpPr>
        <p:spPr>
          <a:xfrm>
            <a:off x="6449275" y="3252800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38" name="Google Shape;638;p81"/>
          <p:cNvSpPr/>
          <p:nvPr/>
        </p:nvSpPr>
        <p:spPr>
          <a:xfrm>
            <a:off x="5952925" y="3192500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81"/>
          <p:cNvSpPr/>
          <p:nvPr/>
        </p:nvSpPr>
        <p:spPr>
          <a:xfrm>
            <a:off x="5952925" y="3252725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40" name="Google Shape;640;p81"/>
          <p:cNvSpPr/>
          <p:nvPr/>
        </p:nvSpPr>
        <p:spPr>
          <a:xfrm>
            <a:off x="6898075" y="4189600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81"/>
          <p:cNvSpPr/>
          <p:nvPr/>
        </p:nvSpPr>
        <p:spPr>
          <a:xfrm>
            <a:off x="6898075" y="4249825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42" name="Google Shape;642;p81"/>
          <p:cNvSpPr/>
          <p:nvPr/>
        </p:nvSpPr>
        <p:spPr>
          <a:xfrm>
            <a:off x="6406125" y="4189600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81"/>
          <p:cNvSpPr/>
          <p:nvPr/>
        </p:nvSpPr>
        <p:spPr>
          <a:xfrm>
            <a:off x="6406125" y="4249825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44" name="Google Shape;644;p81"/>
          <p:cNvSpPr/>
          <p:nvPr/>
        </p:nvSpPr>
        <p:spPr>
          <a:xfrm>
            <a:off x="5909775" y="4189525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81"/>
          <p:cNvSpPr/>
          <p:nvPr/>
        </p:nvSpPr>
        <p:spPr>
          <a:xfrm>
            <a:off x="5909775" y="4249750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46" name="Google Shape;646;p81"/>
          <p:cNvSpPr/>
          <p:nvPr/>
        </p:nvSpPr>
        <p:spPr>
          <a:xfrm>
            <a:off x="5429325" y="4184600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81"/>
          <p:cNvSpPr/>
          <p:nvPr/>
        </p:nvSpPr>
        <p:spPr>
          <a:xfrm>
            <a:off x="5429325" y="4244825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cxnSp>
        <p:nvCxnSpPr>
          <p:cNvPr id="648" name="Google Shape;648;p81"/>
          <p:cNvCxnSpPr>
            <a:stCxn id="632" idx="5"/>
          </p:cNvCxnSpPr>
          <p:nvPr/>
        </p:nvCxnSpPr>
        <p:spPr>
          <a:xfrm flipH="1">
            <a:off x="4120801" y="1769275"/>
            <a:ext cx="3006900" cy="180000"/>
          </a:xfrm>
          <a:prstGeom prst="straightConnector1">
            <a:avLst/>
          </a:prstGeom>
          <a:noFill/>
          <a:ln w="19050" cap="flat" cmpd="sng">
            <a:solidFill>
              <a:srgbClr val="E69138"/>
            </a:solidFill>
            <a:prstDash val="dash"/>
            <a:round/>
            <a:headEnd type="none" w="med" len="med"/>
            <a:tailEnd type="triangle" w="med" len="med"/>
          </a:ln>
        </p:spPr>
      </p:cxnSp>
      <p:cxnSp>
        <p:nvCxnSpPr>
          <p:cNvPr id="649" name="Google Shape;649;p81"/>
          <p:cNvCxnSpPr>
            <a:stCxn id="639" idx="5"/>
          </p:cNvCxnSpPr>
          <p:nvPr/>
        </p:nvCxnSpPr>
        <p:spPr>
          <a:xfrm rot="10800000">
            <a:off x="4159801" y="3139475"/>
            <a:ext cx="1829400" cy="489600"/>
          </a:xfrm>
          <a:prstGeom prst="straightConnector1">
            <a:avLst/>
          </a:prstGeom>
          <a:noFill/>
          <a:ln w="19050" cap="flat" cmpd="sng">
            <a:solidFill>
              <a:srgbClr val="E69138"/>
            </a:solidFill>
            <a:prstDash val="dash"/>
            <a:round/>
            <a:headEnd type="none" w="med" len="med"/>
            <a:tailEnd type="triangle" w="med" len="med"/>
          </a:ln>
        </p:spPr>
      </p:cxnSp>
      <p:cxnSp>
        <p:nvCxnSpPr>
          <p:cNvPr id="650" name="Google Shape;650;p81"/>
          <p:cNvCxnSpPr>
            <a:stCxn id="647" idx="5"/>
          </p:cNvCxnSpPr>
          <p:nvPr/>
        </p:nvCxnSpPr>
        <p:spPr>
          <a:xfrm rot="10800000">
            <a:off x="4120701" y="3715175"/>
            <a:ext cx="1344900" cy="906000"/>
          </a:xfrm>
          <a:prstGeom prst="straightConnector1">
            <a:avLst/>
          </a:prstGeom>
          <a:noFill/>
          <a:ln w="19050" cap="flat" cmpd="sng">
            <a:solidFill>
              <a:srgbClr val="E69138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651" name="Google Shape;651;p81"/>
          <p:cNvSpPr/>
          <p:nvPr/>
        </p:nvSpPr>
        <p:spPr>
          <a:xfrm>
            <a:off x="7093625" y="2278175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81"/>
          <p:cNvSpPr/>
          <p:nvPr/>
        </p:nvSpPr>
        <p:spPr>
          <a:xfrm>
            <a:off x="7093625" y="2338400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53" name="Google Shape;653;p81"/>
          <p:cNvSpPr/>
          <p:nvPr/>
        </p:nvSpPr>
        <p:spPr>
          <a:xfrm>
            <a:off x="6601675" y="2278175"/>
            <a:ext cx="491700" cy="8130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81"/>
          <p:cNvSpPr/>
          <p:nvPr/>
        </p:nvSpPr>
        <p:spPr>
          <a:xfrm>
            <a:off x="6601675" y="2338400"/>
            <a:ext cx="562200" cy="752700"/>
          </a:xfrm>
          <a:prstGeom prst="parallelogram">
            <a:avLst>
              <a:gd name="adj" fmla="val 12905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oming Soon"/>
                <a:ea typeface="Coming Soon"/>
                <a:cs typeface="Coming Soon"/>
                <a:sym typeface="Coming Soon"/>
              </a:rPr>
              <a:t>1</a:t>
            </a:r>
            <a:endParaRPr sz="3600">
              <a:latin typeface="Coming Soon"/>
              <a:ea typeface="Coming Soon"/>
              <a:cs typeface="Coming Soon"/>
              <a:sym typeface="Coming Soon"/>
            </a:endParaRPr>
          </a:p>
        </p:txBody>
      </p:sp>
      <p:cxnSp>
        <p:nvCxnSpPr>
          <p:cNvPr id="655" name="Google Shape;655;p81"/>
          <p:cNvCxnSpPr>
            <a:stCxn id="654" idx="5"/>
          </p:cNvCxnSpPr>
          <p:nvPr/>
        </p:nvCxnSpPr>
        <p:spPr>
          <a:xfrm rot="10800000">
            <a:off x="4173151" y="2511650"/>
            <a:ext cx="2464800" cy="203100"/>
          </a:xfrm>
          <a:prstGeom prst="straightConnector1">
            <a:avLst/>
          </a:prstGeom>
          <a:noFill/>
          <a:ln w="19050" cap="flat" cmpd="sng">
            <a:solidFill>
              <a:srgbClr val="E69138"/>
            </a:solidFill>
            <a:prstDash val="dash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82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661" name="Google Shape;661;p82"/>
          <p:cNvGrpSpPr/>
          <p:nvPr/>
        </p:nvGrpSpPr>
        <p:grpSpPr>
          <a:xfrm>
            <a:off x="8318125" y="86900"/>
            <a:ext cx="747550" cy="183300"/>
            <a:chOff x="7547375" y="86900"/>
            <a:chExt cx="747550" cy="183300"/>
          </a:xfrm>
        </p:grpSpPr>
        <p:sp>
          <p:nvSpPr>
            <p:cNvPr id="662" name="Google Shape;662;p82"/>
            <p:cNvSpPr/>
            <p:nvPr/>
          </p:nvSpPr>
          <p:spPr>
            <a:xfrm>
              <a:off x="7547375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82"/>
            <p:cNvSpPr/>
            <p:nvPr/>
          </p:nvSpPr>
          <p:spPr>
            <a:xfrm>
              <a:off x="7829500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82"/>
            <p:cNvSpPr/>
            <p:nvPr/>
          </p:nvSpPr>
          <p:spPr>
            <a:xfrm>
              <a:off x="8111625" y="86900"/>
              <a:ext cx="183300" cy="183300"/>
            </a:xfrm>
            <a:prstGeom prst="ellipse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65" name="Google Shape;665;p82"/>
          <p:cNvCxnSpPr/>
          <p:nvPr/>
        </p:nvCxnSpPr>
        <p:spPr>
          <a:xfrm rot="10800000">
            <a:off x="1874250" y="2303021"/>
            <a:ext cx="0" cy="2587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6" name="Google Shape;666;p82"/>
          <p:cNvCxnSpPr/>
          <p:nvPr/>
        </p:nvCxnSpPr>
        <p:spPr>
          <a:xfrm>
            <a:off x="1874250" y="4890221"/>
            <a:ext cx="50640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7" name="Google Shape;667;p82"/>
          <p:cNvCxnSpPr/>
          <p:nvPr/>
        </p:nvCxnSpPr>
        <p:spPr>
          <a:xfrm rot="10800000" flipH="1">
            <a:off x="1874250" y="2633012"/>
            <a:ext cx="3468300" cy="2257200"/>
          </a:xfrm>
          <a:prstGeom prst="straightConnector1">
            <a:avLst/>
          </a:prstGeom>
          <a:noFill/>
          <a:ln w="19050" cap="flat" cmpd="sng">
            <a:solidFill>
              <a:srgbClr val="F1C23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8" name="Google Shape;668;p82"/>
          <p:cNvSpPr txBox="1"/>
          <p:nvPr/>
        </p:nvSpPr>
        <p:spPr>
          <a:xfrm>
            <a:off x="5326194" y="2295118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Proxima Nova"/>
                <a:ea typeface="Proxima Nova"/>
                <a:cs typeface="Proxima Nova"/>
                <a:sym typeface="Proxima Nova"/>
              </a:rPr>
              <a:t>Linear / Normal Raffle</a:t>
            </a:r>
            <a:endParaRPr sz="1000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9" name="Google Shape;669;p82"/>
          <p:cNvSpPr/>
          <p:nvPr/>
        </p:nvSpPr>
        <p:spPr>
          <a:xfrm>
            <a:off x="1884105" y="4247968"/>
            <a:ext cx="3551766" cy="642265"/>
          </a:xfrm>
          <a:custGeom>
            <a:avLst/>
            <a:gdLst/>
            <a:ahLst/>
            <a:cxnLst/>
            <a:rect l="l" t="t" r="r" b="b"/>
            <a:pathLst>
              <a:path w="189934" h="36880" extrusionOk="0">
                <a:moveTo>
                  <a:pt x="0" y="36880"/>
                </a:moveTo>
                <a:cubicBezTo>
                  <a:pt x="1932" y="35651"/>
                  <a:pt x="2195" y="32973"/>
                  <a:pt x="11591" y="29504"/>
                </a:cubicBezTo>
                <a:cubicBezTo>
                  <a:pt x="20987" y="26036"/>
                  <a:pt x="33456" y="20460"/>
                  <a:pt x="56374" y="16069"/>
                </a:cubicBezTo>
                <a:cubicBezTo>
                  <a:pt x="79293" y="11679"/>
                  <a:pt x="126842" y="5839"/>
                  <a:pt x="149102" y="3161"/>
                </a:cubicBezTo>
                <a:cubicBezTo>
                  <a:pt x="171362" y="483"/>
                  <a:pt x="183129" y="527"/>
                  <a:pt x="189934" y="0"/>
                </a:cubicBezTo>
              </a:path>
            </a:pathLst>
          </a:custGeom>
          <a:noFill/>
          <a:ln w="19050" cap="flat" cmpd="sng">
            <a:solidFill>
              <a:srgbClr val="6AA84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0" name="Google Shape;670;p82"/>
          <p:cNvSpPr txBox="1"/>
          <p:nvPr/>
        </p:nvSpPr>
        <p:spPr>
          <a:xfrm>
            <a:off x="5481788" y="3863218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Proxima Nova"/>
                <a:ea typeface="Proxima Nova"/>
                <a:cs typeface="Proxima Nova"/>
                <a:sym typeface="Proxima Nova"/>
              </a:rPr>
              <a:t>Log / Sorted Raffle</a:t>
            </a:r>
            <a:endParaRPr sz="10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1" name="Google Shape;671;p82"/>
          <p:cNvSpPr/>
          <p:nvPr/>
        </p:nvSpPr>
        <p:spPr>
          <a:xfrm>
            <a:off x="1874250" y="2486334"/>
            <a:ext cx="1645338" cy="2403932"/>
          </a:xfrm>
          <a:custGeom>
            <a:avLst/>
            <a:gdLst/>
            <a:ahLst/>
            <a:cxnLst/>
            <a:rect l="l" t="t" r="r" b="b"/>
            <a:pathLst>
              <a:path w="87986" h="138038" extrusionOk="0">
                <a:moveTo>
                  <a:pt x="0" y="138038"/>
                </a:moveTo>
                <a:cubicBezTo>
                  <a:pt x="1800" y="137555"/>
                  <a:pt x="6586" y="137556"/>
                  <a:pt x="10801" y="135141"/>
                </a:cubicBezTo>
                <a:cubicBezTo>
                  <a:pt x="15016" y="132726"/>
                  <a:pt x="18968" y="131190"/>
                  <a:pt x="25290" y="123550"/>
                </a:cubicBezTo>
                <a:cubicBezTo>
                  <a:pt x="31612" y="115911"/>
                  <a:pt x="39866" y="105110"/>
                  <a:pt x="48735" y="89304"/>
                </a:cubicBezTo>
                <a:cubicBezTo>
                  <a:pt x="57604" y="73498"/>
                  <a:pt x="71961" y="43598"/>
                  <a:pt x="78503" y="28714"/>
                </a:cubicBezTo>
                <a:cubicBezTo>
                  <a:pt x="85045" y="13830"/>
                  <a:pt x="86406" y="4786"/>
                  <a:pt x="87986" y="0"/>
                </a:cubicBezTo>
              </a:path>
            </a:pathLst>
          </a:custGeom>
          <a:noFill/>
          <a:ln w="19050" cap="flat" cmpd="sng">
            <a:solidFill>
              <a:srgbClr val="E69138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2" name="Google Shape;672;p82"/>
          <p:cNvSpPr txBox="1"/>
          <p:nvPr/>
        </p:nvSpPr>
        <p:spPr>
          <a:xfrm>
            <a:off x="3421137" y="1856420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Proxima Nova"/>
                <a:ea typeface="Proxima Nova"/>
                <a:cs typeface="Proxima Nova"/>
                <a:sym typeface="Proxima Nova"/>
              </a:rPr>
              <a:t>Polynomial / Pair Raffle</a:t>
            </a:r>
            <a:endParaRPr sz="1000" b="1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3" name="Google Shape;673;p82"/>
          <p:cNvSpPr/>
          <p:nvPr/>
        </p:nvSpPr>
        <p:spPr>
          <a:xfrm>
            <a:off x="1883862" y="2474719"/>
            <a:ext cx="490426" cy="2406022"/>
          </a:xfrm>
          <a:custGeom>
            <a:avLst/>
            <a:gdLst/>
            <a:ahLst/>
            <a:cxnLst/>
            <a:rect l="l" t="t" r="r" b="b"/>
            <a:pathLst>
              <a:path w="26226" h="138158" extrusionOk="0">
                <a:moveTo>
                  <a:pt x="0" y="138139"/>
                </a:moveTo>
                <a:cubicBezTo>
                  <a:pt x="716" y="138026"/>
                  <a:pt x="2751" y="138441"/>
                  <a:pt x="4296" y="137461"/>
                </a:cubicBezTo>
                <a:cubicBezTo>
                  <a:pt x="5841" y="136481"/>
                  <a:pt x="7612" y="135464"/>
                  <a:pt x="9270" y="132261"/>
                </a:cubicBezTo>
                <a:cubicBezTo>
                  <a:pt x="10928" y="129058"/>
                  <a:pt x="12586" y="126495"/>
                  <a:pt x="14244" y="118243"/>
                </a:cubicBezTo>
                <a:cubicBezTo>
                  <a:pt x="15902" y="109991"/>
                  <a:pt x="17786" y="94505"/>
                  <a:pt x="19218" y="82748"/>
                </a:cubicBezTo>
                <a:cubicBezTo>
                  <a:pt x="20650" y="70992"/>
                  <a:pt x="21667" y="61495"/>
                  <a:pt x="22835" y="47704"/>
                </a:cubicBezTo>
                <a:cubicBezTo>
                  <a:pt x="24003" y="33913"/>
                  <a:pt x="25661" y="7951"/>
                  <a:pt x="26226" y="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4" name="Google Shape;674;p82"/>
          <p:cNvSpPr txBox="1"/>
          <p:nvPr/>
        </p:nvSpPr>
        <p:spPr>
          <a:xfrm>
            <a:off x="1851000" y="1694400"/>
            <a:ext cx="17274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Proxima Nova"/>
                <a:ea typeface="Proxima Nova"/>
                <a:cs typeface="Proxima Nova"/>
                <a:sym typeface="Proxima Nova"/>
              </a:rPr>
              <a:t>Exponential / Group Raffle</a:t>
            </a:r>
            <a:endParaRPr sz="1000" baseline="300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5" name="Google Shape;675;p82"/>
          <p:cNvSpPr txBox="1"/>
          <p:nvPr/>
        </p:nvSpPr>
        <p:spPr>
          <a:xfrm>
            <a:off x="321150" y="555313"/>
            <a:ext cx="8501700" cy="68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Which graphs are unreasonable?</a:t>
            </a:r>
            <a:endParaRPr sz="20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6" name="Google Shape;676;p82"/>
          <p:cNvSpPr txBox="1"/>
          <p:nvPr/>
        </p:nvSpPr>
        <p:spPr>
          <a:xfrm>
            <a:off x="3689400" y="489025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7" name="Google Shape;677;p82"/>
          <p:cNvSpPr txBox="1"/>
          <p:nvPr/>
        </p:nvSpPr>
        <p:spPr>
          <a:xfrm rot="-5400000">
            <a:off x="1048550" y="35990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82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661" name="Google Shape;661;p82"/>
          <p:cNvGrpSpPr/>
          <p:nvPr/>
        </p:nvGrpSpPr>
        <p:grpSpPr>
          <a:xfrm>
            <a:off x="8318125" y="86900"/>
            <a:ext cx="747550" cy="183300"/>
            <a:chOff x="7547375" y="86900"/>
            <a:chExt cx="747550" cy="183300"/>
          </a:xfrm>
        </p:grpSpPr>
        <p:sp>
          <p:nvSpPr>
            <p:cNvPr id="662" name="Google Shape;662;p82"/>
            <p:cNvSpPr/>
            <p:nvPr/>
          </p:nvSpPr>
          <p:spPr>
            <a:xfrm>
              <a:off x="7547375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82"/>
            <p:cNvSpPr/>
            <p:nvPr/>
          </p:nvSpPr>
          <p:spPr>
            <a:xfrm>
              <a:off x="7829500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82"/>
            <p:cNvSpPr/>
            <p:nvPr/>
          </p:nvSpPr>
          <p:spPr>
            <a:xfrm>
              <a:off x="8111625" y="86900"/>
              <a:ext cx="183300" cy="183300"/>
            </a:xfrm>
            <a:prstGeom prst="ellipse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65" name="Google Shape;665;p82"/>
          <p:cNvCxnSpPr/>
          <p:nvPr/>
        </p:nvCxnSpPr>
        <p:spPr>
          <a:xfrm rot="10800000">
            <a:off x="1874250" y="2303021"/>
            <a:ext cx="0" cy="2587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6" name="Google Shape;666;p82"/>
          <p:cNvCxnSpPr/>
          <p:nvPr/>
        </p:nvCxnSpPr>
        <p:spPr>
          <a:xfrm>
            <a:off x="1874250" y="4890221"/>
            <a:ext cx="50640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7" name="Google Shape;667;p82"/>
          <p:cNvCxnSpPr/>
          <p:nvPr/>
        </p:nvCxnSpPr>
        <p:spPr>
          <a:xfrm rot="10800000" flipH="1">
            <a:off x="1874250" y="2633012"/>
            <a:ext cx="3468300" cy="2257200"/>
          </a:xfrm>
          <a:prstGeom prst="straightConnector1">
            <a:avLst/>
          </a:prstGeom>
          <a:noFill/>
          <a:ln w="19050" cap="flat" cmpd="sng">
            <a:solidFill>
              <a:srgbClr val="F1C23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8" name="Google Shape;668;p82"/>
          <p:cNvSpPr txBox="1"/>
          <p:nvPr/>
        </p:nvSpPr>
        <p:spPr>
          <a:xfrm>
            <a:off x="5326194" y="2295118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Linear / Normal Raffle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B6D7A8"/>
                </a:highlight>
                <a:latin typeface="Proxima Nova"/>
                <a:ea typeface="Proxima Nova"/>
                <a:cs typeface="Proxima Nova"/>
                <a:sym typeface="Proxima Nova"/>
              </a:rPr>
              <a:t>Reasonable</a:t>
            </a:r>
            <a:endParaRPr sz="1000">
              <a:highlight>
                <a:srgbClr val="B6D7A8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9" name="Google Shape;669;p82"/>
          <p:cNvSpPr/>
          <p:nvPr/>
        </p:nvSpPr>
        <p:spPr>
          <a:xfrm>
            <a:off x="1884105" y="4247968"/>
            <a:ext cx="3551766" cy="642265"/>
          </a:xfrm>
          <a:custGeom>
            <a:avLst/>
            <a:gdLst/>
            <a:ahLst/>
            <a:cxnLst/>
            <a:rect l="l" t="t" r="r" b="b"/>
            <a:pathLst>
              <a:path w="189934" h="36880" extrusionOk="0">
                <a:moveTo>
                  <a:pt x="0" y="36880"/>
                </a:moveTo>
                <a:cubicBezTo>
                  <a:pt x="1932" y="35651"/>
                  <a:pt x="2195" y="32973"/>
                  <a:pt x="11591" y="29504"/>
                </a:cubicBezTo>
                <a:cubicBezTo>
                  <a:pt x="20987" y="26036"/>
                  <a:pt x="33456" y="20460"/>
                  <a:pt x="56374" y="16069"/>
                </a:cubicBezTo>
                <a:cubicBezTo>
                  <a:pt x="79293" y="11679"/>
                  <a:pt x="126842" y="5839"/>
                  <a:pt x="149102" y="3161"/>
                </a:cubicBezTo>
                <a:cubicBezTo>
                  <a:pt x="171362" y="483"/>
                  <a:pt x="183129" y="527"/>
                  <a:pt x="189934" y="0"/>
                </a:cubicBezTo>
              </a:path>
            </a:pathLst>
          </a:custGeom>
          <a:noFill/>
          <a:ln w="19050" cap="flat" cmpd="sng">
            <a:solidFill>
              <a:srgbClr val="6AA84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0" name="Google Shape;670;p82"/>
          <p:cNvSpPr txBox="1"/>
          <p:nvPr/>
        </p:nvSpPr>
        <p:spPr>
          <a:xfrm>
            <a:off x="5481788" y="3863218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Log / Sorted Raffle</a:t>
            </a:r>
            <a:endParaRPr sz="1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B6D7A8"/>
                </a:highlight>
                <a:latin typeface="Proxima Nova"/>
                <a:ea typeface="Proxima Nova"/>
                <a:cs typeface="Proxima Nova"/>
                <a:sym typeface="Proxima Nova"/>
              </a:rPr>
              <a:t>Reasonable</a:t>
            </a:r>
            <a:endParaRPr sz="1000">
              <a:highlight>
                <a:srgbClr val="B6D7A8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1" name="Google Shape;671;p82"/>
          <p:cNvSpPr/>
          <p:nvPr/>
        </p:nvSpPr>
        <p:spPr>
          <a:xfrm>
            <a:off x="1874250" y="2486334"/>
            <a:ext cx="1645338" cy="2403932"/>
          </a:xfrm>
          <a:custGeom>
            <a:avLst/>
            <a:gdLst/>
            <a:ahLst/>
            <a:cxnLst/>
            <a:rect l="l" t="t" r="r" b="b"/>
            <a:pathLst>
              <a:path w="87986" h="138038" extrusionOk="0">
                <a:moveTo>
                  <a:pt x="0" y="138038"/>
                </a:moveTo>
                <a:cubicBezTo>
                  <a:pt x="1800" y="137555"/>
                  <a:pt x="6586" y="137556"/>
                  <a:pt x="10801" y="135141"/>
                </a:cubicBezTo>
                <a:cubicBezTo>
                  <a:pt x="15016" y="132726"/>
                  <a:pt x="18968" y="131190"/>
                  <a:pt x="25290" y="123550"/>
                </a:cubicBezTo>
                <a:cubicBezTo>
                  <a:pt x="31612" y="115911"/>
                  <a:pt x="39866" y="105110"/>
                  <a:pt x="48735" y="89304"/>
                </a:cubicBezTo>
                <a:cubicBezTo>
                  <a:pt x="57604" y="73498"/>
                  <a:pt x="71961" y="43598"/>
                  <a:pt x="78503" y="28714"/>
                </a:cubicBezTo>
                <a:cubicBezTo>
                  <a:pt x="85045" y="13830"/>
                  <a:pt x="86406" y="4786"/>
                  <a:pt x="87986" y="0"/>
                </a:cubicBezTo>
              </a:path>
            </a:pathLst>
          </a:custGeom>
          <a:noFill/>
          <a:ln w="19050" cap="flat" cmpd="sng">
            <a:solidFill>
              <a:srgbClr val="E69138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2" name="Google Shape;672;p82"/>
          <p:cNvSpPr txBox="1"/>
          <p:nvPr/>
        </p:nvSpPr>
        <p:spPr>
          <a:xfrm>
            <a:off x="3421137" y="1856420"/>
            <a:ext cx="2221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Polynomial / Pair Raffle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B6D7A8"/>
                </a:highlight>
                <a:latin typeface="Proxima Nova"/>
                <a:ea typeface="Proxima Nova"/>
                <a:cs typeface="Proxima Nova"/>
                <a:sym typeface="Proxima Nova"/>
              </a:rPr>
              <a:t>Reasonable</a:t>
            </a:r>
            <a:endParaRPr sz="1000">
              <a:highlight>
                <a:srgbClr val="B6D7A8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3" name="Google Shape;673;p82"/>
          <p:cNvSpPr/>
          <p:nvPr/>
        </p:nvSpPr>
        <p:spPr>
          <a:xfrm>
            <a:off x="1883862" y="2474719"/>
            <a:ext cx="490426" cy="2406022"/>
          </a:xfrm>
          <a:custGeom>
            <a:avLst/>
            <a:gdLst/>
            <a:ahLst/>
            <a:cxnLst/>
            <a:rect l="l" t="t" r="r" b="b"/>
            <a:pathLst>
              <a:path w="26226" h="138158" extrusionOk="0">
                <a:moveTo>
                  <a:pt x="0" y="138139"/>
                </a:moveTo>
                <a:cubicBezTo>
                  <a:pt x="716" y="138026"/>
                  <a:pt x="2751" y="138441"/>
                  <a:pt x="4296" y="137461"/>
                </a:cubicBezTo>
                <a:cubicBezTo>
                  <a:pt x="5841" y="136481"/>
                  <a:pt x="7612" y="135464"/>
                  <a:pt x="9270" y="132261"/>
                </a:cubicBezTo>
                <a:cubicBezTo>
                  <a:pt x="10928" y="129058"/>
                  <a:pt x="12586" y="126495"/>
                  <a:pt x="14244" y="118243"/>
                </a:cubicBezTo>
                <a:cubicBezTo>
                  <a:pt x="15902" y="109991"/>
                  <a:pt x="17786" y="94505"/>
                  <a:pt x="19218" y="82748"/>
                </a:cubicBezTo>
                <a:cubicBezTo>
                  <a:pt x="20650" y="70992"/>
                  <a:pt x="21667" y="61495"/>
                  <a:pt x="22835" y="47704"/>
                </a:cubicBezTo>
                <a:cubicBezTo>
                  <a:pt x="24003" y="33913"/>
                  <a:pt x="25661" y="7951"/>
                  <a:pt x="26226" y="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74" name="Google Shape;674;p82"/>
          <p:cNvSpPr txBox="1"/>
          <p:nvPr/>
        </p:nvSpPr>
        <p:spPr>
          <a:xfrm>
            <a:off x="1851000" y="1694400"/>
            <a:ext cx="17274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Exponential / Group Raffle</a:t>
            </a:r>
            <a:endParaRPr sz="1000" baseline="30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EA9999"/>
                </a:highlight>
                <a:latin typeface="Proxima Nova"/>
                <a:ea typeface="Proxima Nova"/>
                <a:cs typeface="Proxima Nova"/>
                <a:sym typeface="Proxima Nova"/>
              </a:rPr>
              <a:t>Unreasonable</a:t>
            </a:r>
            <a:endParaRPr sz="1000">
              <a:highlight>
                <a:srgbClr val="EA9999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5" name="Google Shape;675;p82"/>
          <p:cNvSpPr txBox="1"/>
          <p:nvPr/>
        </p:nvSpPr>
        <p:spPr>
          <a:xfrm>
            <a:off x="321150" y="555313"/>
            <a:ext cx="8501700" cy="1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Polynomial and Exponential both curve up. </a:t>
            </a:r>
            <a:endParaRPr sz="2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Why do you think only exponential is considered “unreasonable”? </a:t>
            </a:r>
            <a:endParaRPr sz="2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6" name="Google Shape;676;p82"/>
          <p:cNvSpPr txBox="1"/>
          <p:nvPr/>
        </p:nvSpPr>
        <p:spPr>
          <a:xfrm>
            <a:off x="3689400" y="4890250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tickets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7" name="Google Shape;677;p82"/>
          <p:cNvSpPr txBox="1"/>
          <p:nvPr/>
        </p:nvSpPr>
        <p:spPr>
          <a:xfrm rot="-5400000">
            <a:off x="1048550" y="3599075"/>
            <a:ext cx="1066200" cy="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Proxima Nova"/>
                <a:ea typeface="Proxima Nova"/>
                <a:cs typeface="Proxima Nova"/>
                <a:sym typeface="Proxima Nova"/>
              </a:rPr>
              <a:t>checks</a:t>
            </a:r>
            <a:endParaRPr sz="10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22985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83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683" name="Google Shape;683;p83"/>
          <p:cNvGrpSpPr/>
          <p:nvPr/>
        </p:nvGrpSpPr>
        <p:grpSpPr>
          <a:xfrm>
            <a:off x="8318125" y="86900"/>
            <a:ext cx="747550" cy="183300"/>
            <a:chOff x="7547375" y="86900"/>
            <a:chExt cx="747550" cy="183300"/>
          </a:xfrm>
        </p:grpSpPr>
        <p:sp>
          <p:nvSpPr>
            <p:cNvPr id="684" name="Google Shape;684;p83"/>
            <p:cNvSpPr/>
            <p:nvPr/>
          </p:nvSpPr>
          <p:spPr>
            <a:xfrm>
              <a:off x="7547375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83"/>
            <p:cNvSpPr/>
            <p:nvPr/>
          </p:nvSpPr>
          <p:spPr>
            <a:xfrm>
              <a:off x="7829500" y="86900"/>
              <a:ext cx="183300" cy="1833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83"/>
            <p:cNvSpPr/>
            <p:nvPr/>
          </p:nvSpPr>
          <p:spPr>
            <a:xfrm>
              <a:off x="8111625" y="86900"/>
              <a:ext cx="183300" cy="183300"/>
            </a:xfrm>
            <a:prstGeom prst="ellipse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687" name="Google Shape;687;p83"/>
          <p:cNvGraphicFramePr/>
          <p:nvPr/>
        </p:nvGraphicFramePr>
        <p:xfrm>
          <a:off x="262575" y="576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{D248753D-3C26-40F4-BC6C-DE55D5AE2D82}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Tickets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Sorted Raffle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log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Normal Raffle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linear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Pair Raffle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polynomial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Group Raffle</a:t>
                      </a:r>
                      <a:endParaRPr sz="1100" b="1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exponential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1,024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20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1,048,576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</a:t>
                      </a:r>
                      <a:endParaRPr sz="110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1.26 * 10</a:t>
                      </a:r>
                      <a:r>
                        <a:rPr lang="en" sz="1100" baseline="30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 </a:t>
                      </a: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1000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1,000,000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1.07 * 10</a:t>
                      </a:r>
                      <a:r>
                        <a:rPr lang="en" sz="1100" baseline="30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301</a:t>
                      </a: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10,000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14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100,000,000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2.00 * 10</a:t>
                      </a:r>
                      <a:r>
                        <a:rPr lang="en" sz="1100" baseline="30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3010</a:t>
                      </a: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100,000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17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10,000,000,000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9.99 * 10</a:t>
                      </a:r>
                      <a:r>
                        <a:rPr lang="en" sz="1100" baseline="300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30102</a:t>
                      </a:r>
                      <a:r>
                        <a:rPr lang="en" sz="1100"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 checks</a:t>
                      </a:r>
                      <a:endParaRPr sz="1100"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L="91425" marR="91425" marT="91425" marB="91425">
                    <a:solidFill>
                      <a:srgbClr val="EA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8" name="Google Shape;688;p83"/>
          <p:cNvSpPr txBox="1"/>
          <p:nvPr/>
        </p:nvSpPr>
        <p:spPr>
          <a:xfrm>
            <a:off x="346900" y="3535850"/>
            <a:ext cx="6683700" cy="10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Polynomial is bad but exponential gets unreasonably large extremely quickly.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89" name="Google Shape;689;p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54745" y="3643625"/>
            <a:ext cx="1228525" cy="1313425"/>
          </a:xfrm>
          <a:prstGeom prst="rect">
            <a:avLst/>
          </a:prstGeom>
          <a:noFill/>
          <a:ln>
            <a:noFill/>
          </a:ln>
        </p:spPr>
      </p:pic>
      <p:sp>
        <p:nvSpPr>
          <p:cNvPr id="690" name="Google Shape;690;p83"/>
          <p:cNvSpPr/>
          <p:nvPr/>
        </p:nvSpPr>
        <p:spPr>
          <a:xfrm>
            <a:off x="7389675" y="2494925"/>
            <a:ext cx="935825" cy="1075525"/>
          </a:xfrm>
          <a:custGeom>
            <a:avLst/>
            <a:gdLst/>
            <a:ahLst/>
            <a:cxnLst/>
            <a:rect l="l" t="t" r="r" b="b"/>
            <a:pathLst>
              <a:path w="37433" h="43021" extrusionOk="0">
                <a:moveTo>
                  <a:pt x="34826" y="43021"/>
                </a:moveTo>
                <a:cubicBezTo>
                  <a:pt x="34826" y="38046"/>
                  <a:pt x="40630" y="20340"/>
                  <a:pt x="34826" y="13170"/>
                </a:cubicBezTo>
                <a:cubicBezTo>
                  <a:pt x="29022" y="6000"/>
                  <a:pt x="5804" y="2195"/>
                  <a:pt x="0" y="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91" name="Google Shape;691;p83"/>
          <p:cNvSpPr txBox="1"/>
          <p:nvPr/>
        </p:nvSpPr>
        <p:spPr>
          <a:xfrm>
            <a:off x="7704275" y="1360875"/>
            <a:ext cx="1470600" cy="8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At this point there are more checks than atoms in the universe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85"/>
          <p:cNvSpPr txBox="1"/>
          <p:nvPr/>
        </p:nvSpPr>
        <p:spPr>
          <a:xfrm>
            <a:off x="554850" y="734800"/>
            <a:ext cx="7932600" cy="35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Reasonable Time:</a:t>
            </a: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  </a:t>
            </a: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Algorithms with a polynomial efficiency or lower (constant, linear, square, cube, etc.) are said to run in a reasonable amount of time. </a:t>
            </a:r>
            <a:endParaRPr sz="24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Unreasonable Time:  </a:t>
            </a:r>
            <a:r>
              <a:rPr lang="en" sz="24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Algorithms with exponential or factorial efficiencies are examples of algorithms that run in an unreasonable amount of time. </a:t>
            </a:r>
            <a:endParaRPr sz="24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1" name="Google Shape;701;p85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Wrap Up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86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Wrap Up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07" name="Google Shape;707;p86"/>
          <p:cNvSpPr txBox="1"/>
          <p:nvPr/>
        </p:nvSpPr>
        <p:spPr>
          <a:xfrm>
            <a:off x="523500" y="684400"/>
            <a:ext cx="8097000" cy="38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Prompt:</a:t>
            </a:r>
            <a:r>
              <a:rPr lang="en" sz="36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Your school is considering running the group raffle at an upcoming assembly to give away a prize.</a:t>
            </a: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Write a brief explanation of what advice you would give them.</a:t>
            </a: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Google Shape;1268;p133"/>
          <p:cNvSpPr txBox="1"/>
          <p:nvPr/>
        </p:nvSpPr>
        <p:spPr>
          <a:xfrm>
            <a:off x="597575" y="306100"/>
            <a:ext cx="78645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Unit Assessment</a:t>
            </a:r>
            <a:endParaRPr sz="3600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69" name="Google Shape;1269;p133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3 Lesson 10 - Activity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270" name="Google Shape;1270;p1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3888" y="1765350"/>
            <a:ext cx="7896225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72"/>
          <p:cNvSpPr txBox="1"/>
          <p:nvPr/>
        </p:nvSpPr>
        <p:spPr>
          <a:xfrm>
            <a:off x="523500" y="684400"/>
            <a:ext cx="8097000" cy="42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Prompt:</a:t>
            </a:r>
            <a:r>
              <a:rPr lang="en" sz="36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What does it mean to say one algorithm is “more efficient” than another?</a:t>
            </a:r>
            <a:endParaRPr sz="3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45" name="Google Shape;545;p72"/>
          <p:cNvSpPr txBox="1"/>
          <p:nvPr/>
        </p:nvSpPr>
        <p:spPr>
          <a:xfrm>
            <a:off x="0" y="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Warm Up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74"/>
          <p:cNvSpPr txBox="1"/>
          <p:nvPr/>
        </p:nvSpPr>
        <p:spPr>
          <a:xfrm>
            <a:off x="441300" y="623925"/>
            <a:ext cx="4130700" cy="39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roxima Nova"/>
                <a:ea typeface="Proxima Nova"/>
                <a:cs typeface="Proxima Nova"/>
                <a:sym typeface="Proxima Nova"/>
              </a:rPr>
              <a:t>The Pair Raffle</a:t>
            </a:r>
            <a:endParaRPr sz="18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The winners are any two tickets that adds to the winning number.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The winning number is 1000. 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roxima Nova"/>
                <a:ea typeface="Proxima Nova"/>
                <a:cs typeface="Proxima Nova"/>
                <a:sym typeface="Proxima Nova"/>
              </a:rPr>
              <a:t>Do This</a:t>
            </a:r>
            <a:endParaRPr sz="18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Generate a ticket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latin typeface="Proxima Nova"/>
                <a:ea typeface="Proxima Nova"/>
                <a:cs typeface="Proxima Nova"/>
                <a:sym typeface="Proxima Nova"/>
              </a:rPr>
              <a:t>Silently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 move around the room.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See if you’re a part of a winning pair!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55" name="Google Shape;555;p74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556" name="Google Shape;556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00000">
            <a:off x="7172827" y="1194451"/>
            <a:ext cx="1008447" cy="58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p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33956" y="921250"/>
            <a:ext cx="1641750" cy="2616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p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670987">
            <a:off x="7804804" y="1705848"/>
            <a:ext cx="1008448" cy="585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p7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48723" y="1707454"/>
            <a:ext cx="1014912" cy="581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75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565" name="Google Shape;565;p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00000">
            <a:off x="6997402" y="1281176"/>
            <a:ext cx="1008447" cy="588275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p75"/>
          <p:cNvSpPr txBox="1"/>
          <p:nvPr/>
        </p:nvSpPr>
        <p:spPr>
          <a:xfrm>
            <a:off x="441300" y="623925"/>
            <a:ext cx="4197300" cy="39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roxima Nova"/>
                <a:ea typeface="Proxima Nova"/>
                <a:cs typeface="Proxima Nova"/>
                <a:sym typeface="Proxima Nova"/>
              </a:rPr>
              <a:t>The Group Raffle</a:t>
            </a:r>
            <a:endParaRPr sz="18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The winners are any group of (from one ticket up to all of them) that adds to the winning number.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The winning number is 2500.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roxima Nova"/>
                <a:ea typeface="Proxima Nova"/>
                <a:cs typeface="Proxima Nova"/>
                <a:sym typeface="Proxima Nova"/>
              </a:rPr>
              <a:t>Do This</a:t>
            </a:r>
            <a:endParaRPr sz="18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Generate a ticket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Move around the room (you can talk this time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See if you’re part of a winning group!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67" name="Google Shape;567;p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33956" y="921250"/>
            <a:ext cx="1641750" cy="2616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7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670987">
            <a:off x="7804804" y="1705848"/>
            <a:ext cx="1008448" cy="585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7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11648" y="1989929"/>
            <a:ext cx="1014912" cy="581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76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75" name="Google Shape;575;p76"/>
          <p:cNvSpPr txBox="1"/>
          <p:nvPr/>
        </p:nvSpPr>
        <p:spPr>
          <a:xfrm>
            <a:off x="455600" y="716950"/>
            <a:ext cx="8118600" cy="39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Proxima Nova"/>
                <a:ea typeface="Proxima Nova"/>
                <a:cs typeface="Proxima Nova"/>
                <a:sym typeface="Proxima Nova"/>
              </a:rPr>
              <a:t>Prompt </a:t>
            </a:r>
            <a:endParaRPr sz="30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Proxima Nova"/>
                <a:ea typeface="Proxima Nova"/>
                <a:cs typeface="Proxima Nova"/>
                <a:sym typeface="Proxima Nova"/>
              </a:rPr>
              <a:t>Which raffle felt like it was more difficult to check? Why?</a:t>
            </a:r>
            <a:endParaRPr sz="30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77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81" name="Google Shape;581;p77"/>
          <p:cNvSpPr txBox="1"/>
          <p:nvPr/>
        </p:nvSpPr>
        <p:spPr>
          <a:xfrm>
            <a:off x="455600" y="716950"/>
            <a:ext cx="8118600" cy="24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We could write an algorithm that goes through every possible “check” for the pair raffle or the group raffle.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Let’s see how many checks there are!</a:t>
            </a: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With your partner fill in the two tables on the activity guide.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82" name="Google Shape;582;p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02229">
            <a:off x="4551611" y="3255778"/>
            <a:ext cx="555110" cy="357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1836819">
            <a:off x="4895364" y="4295739"/>
            <a:ext cx="565508" cy="349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7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25926" y="4082496"/>
            <a:ext cx="553971" cy="3556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5" name="Google Shape;585;p77"/>
          <p:cNvCxnSpPr/>
          <p:nvPr/>
        </p:nvCxnSpPr>
        <p:spPr>
          <a:xfrm rot="10800000" flipH="1">
            <a:off x="4276948" y="3654519"/>
            <a:ext cx="319500" cy="29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586" name="Google Shape;586;p77"/>
          <p:cNvCxnSpPr/>
          <p:nvPr/>
        </p:nvCxnSpPr>
        <p:spPr>
          <a:xfrm rot="10800000">
            <a:off x="5014966" y="3734179"/>
            <a:ext cx="56700" cy="48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587" name="Google Shape;587;p77"/>
          <p:cNvCxnSpPr/>
          <p:nvPr/>
        </p:nvCxnSpPr>
        <p:spPr>
          <a:xfrm rot="10800000">
            <a:off x="4465126" y="4228539"/>
            <a:ext cx="378900" cy="14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8"/>
          <p:cNvSpPr txBox="1"/>
          <p:nvPr/>
        </p:nvSpPr>
        <p:spPr>
          <a:xfrm>
            <a:off x="0" y="4550"/>
            <a:ext cx="45720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Unit 6 Lesson 3 - Activity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93" name="Google Shape;593;p78"/>
          <p:cNvSpPr txBox="1"/>
          <p:nvPr/>
        </p:nvSpPr>
        <p:spPr>
          <a:xfrm>
            <a:off x="455600" y="716950"/>
            <a:ext cx="8118600" cy="24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Proxima Nova"/>
                <a:ea typeface="Proxima Nova"/>
                <a:cs typeface="Proxima Nova"/>
                <a:sym typeface="Proxima Nova"/>
              </a:rPr>
              <a:t>Share your responses with another group!</a:t>
            </a:r>
            <a:endParaRPr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845</Words>
  <Application>Microsoft Office PowerPoint</Application>
  <PresentationFormat>On-screen Show (16:9)</PresentationFormat>
  <Paragraphs>214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Coming Soon</vt:lpstr>
      <vt:lpstr>Proxima Nova</vt:lpstr>
      <vt:lpstr>Simple Light</vt:lpstr>
      <vt:lpstr>Simple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Neill Mark Lee</cp:lastModifiedBy>
  <cp:revision>5</cp:revision>
  <dcterms:modified xsi:type="dcterms:W3CDTF">2022-03-11T08:46:23Z</dcterms:modified>
</cp:coreProperties>
</file>